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58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E6BDF-E2BB-4BE0-B030-3B9901AA86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9A1F30-D394-4293-BB87-7C254FD34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59B46-57F2-477F-BCF6-32CA1C0D8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13F06-DE2E-44E3-9BC2-6046CEFBFA12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DC39C-4B6A-4EC3-8CFD-087E84626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0D1DB-9ED9-4A9B-B9ED-DA94FD7B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C72E-0F6D-44E6-8080-3F7892850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401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B676F-7B4E-487E-B99F-118561EE3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6D4703-1F7E-4C3C-8B73-AAA6E38B8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34F19-8152-471D-96CB-69FE5EF3A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13F06-DE2E-44E3-9BC2-6046CEFBFA12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D5EB9-1362-4FED-8785-3A6805D10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25B46-D2D0-4F77-8F34-66C04AD58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C72E-0F6D-44E6-8080-3F7892850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395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E1421F-41FC-43CE-BFD8-CAF6F04E26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36CDE8-0710-4A95-B144-2D59510491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61ED8-AF90-4398-A115-B03F4BD1F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13F06-DE2E-44E3-9BC2-6046CEFBFA12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D4C61-B11F-4940-AA7F-6EBC9E545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59762-04B7-4014-BA3B-B3FCD4AE9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C72E-0F6D-44E6-8080-3F7892850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821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E55F3-27D7-4E97-B496-AF4479A8D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B8C9B-8A14-4724-BD64-D5DCC7CEA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964BF-0591-420F-B3B4-67F5BFF5D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13F06-DE2E-44E3-9BC2-6046CEFBFA12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BB435-EBF7-4D7F-9EBE-DD557E1E3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89053-A650-44D6-9794-C153F09BC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C72E-0F6D-44E6-8080-3F7892850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829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5A8AD-B085-44B0-B135-01E5E3457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45AC3-4CCD-4EAB-B0BA-1C8D8E2A22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BCE8E-D3B1-4D1F-9804-FDD3F0334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13F06-DE2E-44E3-9BC2-6046CEFBFA12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1291C-8895-41C1-8437-4EFD20CF6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090B35-DD0E-4C6F-BD58-5CC967379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C72E-0F6D-44E6-8080-3F7892850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193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AD0B7-AE15-4E08-83BD-F7BD89B43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9B38F-74EB-4186-A814-09506D3647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FA1F1C-C4DB-4663-9542-EF4AFD4703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564A6A-5C45-4A9E-8D80-9BC255353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13F06-DE2E-44E3-9BC2-6046CEFBFA12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8B6C6E-8173-4CC7-852A-F13A68A45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52DC8B-6CD5-4AA4-827D-0F056B79B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C72E-0F6D-44E6-8080-3F7892850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689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6D613-2502-42E4-A102-1F17F06C2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61F231-B19B-41CF-9F14-0EA3394B3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847BFA-6F9A-4DA4-9B59-C13679C7AC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9CBC61-19E2-4347-9C6A-7D615AFFF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2826C1-99FE-417F-B910-E187F06BF4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C2BAF5-BE22-40D8-BAED-BDED11C60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13F06-DE2E-44E3-9BC2-6046CEFBFA12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0669F9-604A-487F-8CCC-3C1D218EA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0A3D42-CB5D-42E0-90C5-41A0BE21F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C72E-0F6D-44E6-8080-3F7892850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736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666B7-6138-4AC3-8168-7687F5D68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23C681-0AB0-4198-A580-C849E95A1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13F06-DE2E-44E3-9BC2-6046CEFBFA12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5CCC0E-0EDD-491B-A433-0C439787D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CD3B4E-F30A-4BC5-A47F-23B85EA68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C72E-0F6D-44E6-8080-3F7892850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925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2178D2-7651-40B1-9173-38F400862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13F06-DE2E-44E3-9BC2-6046CEFBFA12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13FA19-C35F-426B-ADA7-91873F5F1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C3B7BA-4B50-4F2D-83A2-1C42F73A8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C72E-0F6D-44E6-8080-3F7892850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151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FE081-FC02-4F16-899A-F1E005A27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90ABD-7127-44CA-93F0-AE8543E3F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FABF59-410B-46BF-A861-C31035D2E0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EF321-BA27-4751-892E-7D36F2DE5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13F06-DE2E-44E3-9BC2-6046CEFBFA12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6701E2-6AF1-4CF2-A0AB-E9FA180E3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B3B4E1-BA3E-43ED-8CF1-189136DA7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C72E-0F6D-44E6-8080-3F7892850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563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4B267-0296-4D2E-A169-F82FDDAB7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3D7CC7-8D38-4B76-B040-0631294CAF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FCB580-0459-48A3-A9AD-ECAD5EC87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E66384-5147-43CB-90FB-B46F8D2F7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13F06-DE2E-44E3-9BC2-6046CEFBFA12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361188-95E1-46CE-9327-700BC2B5D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71529D-BD40-4502-AB29-C1F4E4FE7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C72E-0F6D-44E6-8080-3F7892850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262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7C1CCC-64E7-4AAA-A6A6-77D3F8557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D628FF-A874-4276-B584-5BD7AF6CB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9330D-D1D5-4A2A-9BAD-2BF46C951C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13F06-DE2E-44E3-9BC2-6046CEFBFA12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32CF1-B903-4D31-9EA4-1A4AE34D40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1D5013-4524-450D-9FA4-DF32673AB3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C72E-0F6D-44E6-8080-3F7892850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424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reathe.ersjournals.com/content/12/1/97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57878-8AEF-4274-9BFB-5D76FA5CC6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2919" y="200024"/>
            <a:ext cx="10175081" cy="6829425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>
                <a:solidFill>
                  <a:srgbClr val="FF0000"/>
                </a:solidFill>
              </a:rPr>
              <a:t>KS3 Fitness Tests and Challenges </a:t>
            </a:r>
            <a:br>
              <a:rPr lang="en-GB" sz="2700" dirty="0">
                <a:solidFill>
                  <a:srgbClr val="FF0000"/>
                </a:solidFill>
              </a:rPr>
            </a:br>
            <a:br>
              <a:rPr lang="en-GB" dirty="0"/>
            </a:br>
            <a:r>
              <a:rPr lang="en-GB" sz="2700" b="1" dirty="0"/>
              <a:t>Below are some fitness tests and challenges you can do at home with little equipment. Before you start, I would like you to do the following for each test: </a:t>
            </a:r>
            <a:br>
              <a:rPr lang="en-GB" sz="2700" b="1" dirty="0"/>
            </a:br>
            <a:r>
              <a:rPr lang="en-GB" sz="2700" b="1" dirty="0"/>
              <a:t>1- Make sure you have had a good warm up (pulse raiser, stretching, mobility) </a:t>
            </a:r>
            <a:br>
              <a:rPr lang="en-GB" b="1" dirty="0"/>
            </a:br>
            <a:r>
              <a:rPr lang="en-GB" sz="2700" b="1" dirty="0"/>
              <a:t>2- Read the instructions very carefully so you know how to perform the test </a:t>
            </a:r>
            <a:br>
              <a:rPr lang="en-GB" sz="2700" b="1" dirty="0"/>
            </a:br>
            <a:r>
              <a:rPr lang="en-GB" sz="2700" b="1" dirty="0"/>
              <a:t>3- If you can, attempt the test 3 times to get an average score </a:t>
            </a:r>
            <a:br>
              <a:rPr lang="en-GB" sz="2700" b="1" dirty="0"/>
            </a:br>
            <a:r>
              <a:rPr lang="en-GB" sz="2700" b="1" dirty="0"/>
              <a:t>4- Check the results table to see what category your score puts you in. </a:t>
            </a:r>
            <a:br>
              <a:rPr lang="en-GB" sz="2700" b="1" dirty="0"/>
            </a:br>
            <a:r>
              <a:rPr lang="en-GB" sz="2700" b="1" dirty="0"/>
              <a:t>5- Write your score down as well as the category </a:t>
            </a:r>
            <a:br>
              <a:rPr lang="en-GB" sz="2700" b="1" dirty="0"/>
            </a:br>
            <a:r>
              <a:rPr lang="en-GB" sz="2700" b="1" dirty="0"/>
              <a:t>Make sure you have fun, you could get family members to join in with </a:t>
            </a:r>
            <a:br>
              <a:rPr lang="en-GB" sz="2700" b="1" dirty="0"/>
            </a:br>
            <a:r>
              <a:rPr lang="en-GB" sz="2700" b="1" dirty="0"/>
              <a:t>you.</a:t>
            </a:r>
            <a:br>
              <a:rPr lang="en-GB" dirty="0"/>
            </a:br>
            <a:r>
              <a:rPr lang="en-GB" dirty="0"/>
              <a:t> </a:t>
            </a:r>
            <a:br>
              <a:rPr lang="en-GB" dirty="0"/>
            </a:br>
            <a:br>
              <a:rPr lang="en-GB" sz="3100" dirty="0"/>
            </a:b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69D0FB-70B8-4AD3-8E43-7C34D12EE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322593" y="3964781"/>
            <a:ext cx="2795683" cy="28146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AC2FBD-F056-41C0-893C-152A7A3F30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27" y="128588"/>
            <a:ext cx="2402249" cy="202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274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38D719-4052-470F-A23F-6149F6914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981" y="649591"/>
            <a:ext cx="7822407" cy="42412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0A00CD-72F2-4EBC-9F7D-F472899E374C}"/>
              </a:ext>
            </a:extLst>
          </p:cNvPr>
          <p:cNvSpPr txBox="1"/>
          <p:nvPr/>
        </p:nvSpPr>
        <p:spPr>
          <a:xfrm>
            <a:off x="792956" y="5243513"/>
            <a:ext cx="9165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How did you get on? Please remember to upload your scores and input your results into Microsoft teams.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9A4DBB-A9D8-4FB9-8D93-1FA807845C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163" y="4158285"/>
            <a:ext cx="2286556" cy="228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562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3C2E5-B724-449B-BF5E-25F9F2E86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b="1" dirty="0"/>
              <a:t>Feedback: </a:t>
            </a:r>
            <a:r>
              <a:rPr lang="en-GB" sz="2400" dirty="0"/>
              <a:t>It is very important that you are giving feedback to yourself by seeing which category your score falls in and then trying to improve it. For example, a performer scores 1min 40secs on the wall sit challenge and according to the table this would be a good score, so his/her target would be to improve the score and get into the excellent category. </a:t>
            </a:r>
            <a:br>
              <a:rPr lang="en-GB" sz="2400" dirty="0"/>
            </a:br>
            <a:r>
              <a:rPr lang="en-GB" sz="2400" b="1" i="1" dirty="0"/>
              <a:t>Challenge: </a:t>
            </a:r>
            <a:r>
              <a:rPr lang="en-GB" sz="2400" i="1" dirty="0"/>
              <a:t>Can you beat Mrs Clarkes personal best (PB)? </a:t>
            </a:r>
            <a:br>
              <a:rPr lang="en-GB" sz="2400" dirty="0"/>
            </a:br>
            <a:r>
              <a:rPr lang="en-GB" i="1" dirty="0"/>
              <a:t>You can find Mrs Clarkes personal best in the top right-hand corner of each fitness test! </a:t>
            </a:r>
            <a:br>
              <a:rPr lang="en-GB" dirty="0"/>
            </a:br>
            <a:r>
              <a:rPr lang="en-GB" b="1" i="1" dirty="0"/>
              <a:t>Please ensure you write your scores in and then upload this document via assignments on Microsoft teams. Best of luck.</a:t>
            </a:r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ABAB17-81C8-4CD8-843E-9D3CB13213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138" y="88815"/>
            <a:ext cx="1832234" cy="181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381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D8C8B-24C4-4DDB-B485-52C605491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35994"/>
            <a:ext cx="10563225" cy="2921794"/>
          </a:xfrm>
        </p:spPr>
        <p:txBody>
          <a:bodyPr>
            <a:normAutofit fontScale="90000"/>
          </a:bodyPr>
          <a:lstStyle/>
          <a:p>
            <a:r>
              <a:rPr lang="en-GB" sz="3600" b="1" dirty="0">
                <a:solidFill>
                  <a:srgbClr val="FF0000"/>
                </a:solidFill>
              </a:rPr>
              <a:t>The Super Slalom Run Challenge </a:t>
            </a:r>
            <a:br>
              <a:rPr lang="en-GB" sz="2700" dirty="0"/>
            </a:br>
            <a:r>
              <a:rPr lang="en-GB" sz="2700" b="1" dirty="0"/>
              <a:t>Equipment needed: </a:t>
            </a:r>
            <a:br>
              <a:rPr lang="en-GB" sz="2700" dirty="0"/>
            </a:br>
            <a:r>
              <a:rPr lang="en-GB" sz="2700" dirty="0"/>
              <a:t>• Stopwatch </a:t>
            </a:r>
            <a:br>
              <a:rPr lang="en-GB" sz="2700" dirty="0"/>
            </a:br>
            <a:r>
              <a:rPr lang="en-GB" sz="2700" dirty="0"/>
              <a:t>• Three Objects </a:t>
            </a:r>
            <a:br>
              <a:rPr lang="en-GB" sz="2700" dirty="0"/>
            </a:br>
            <a:br>
              <a:rPr lang="en-GB" sz="2700" dirty="0"/>
            </a:br>
            <a:r>
              <a:rPr lang="en-GB" sz="2700" b="1" dirty="0"/>
              <a:t>Instructions: </a:t>
            </a:r>
            <a:br>
              <a:rPr lang="en-GB" dirty="0"/>
            </a:br>
            <a:r>
              <a:rPr lang="en-GB" sz="2700" dirty="0"/>
              <a:t>1. Lay out 3 objects 3 steps apart </a:t>
            </a:r>
            <a:br>
              <a:rPr lang="en-GB" sz="2700" dirty="0"/>
            </a:br>
            <a:r>
              <a:rPr lang="en-GB" sz="2700" dirty="0"/>
              <a:t>2. You must run in and out of the objects and back to the start </a:t>
            </a:r>
            <a:br>
              <a:rPr lang="en-GB" sz="2700" dirty="0"/>
            </a:br>
            <a:r>
              <a:rPr lang="en-GB" sz="2700" dirty="0"/>
              <a:t>3. Running in and out and back to the start counts as 1 complete slalom run </a:t>
            </a:r>
            <a:br>
              <a:rPr lang="en-GB" sz="2700" dirty="0"/>
            </a:br>
            <a:r>
              <a:rPr lang="en-GB" sz="2700" dirty="0"/>
              <a:t>4. Count how many slaloms you can complete in 1 minute </a:t>
            </a:r>
            <a:br>
              <a:rPr lang="en-GB" sz="2700" dirty="0"/>
            </a:br>
            <a:br>
              <a:rPr lang="en-GB" sz="2700" dirty="0"/>
            </a:br>
            <a:br>
              <a:rPr lang="en-GB" sz="2700" dirty="0"/>
            </a:br>
            <a:r>
              <a:rPr lang="en-GB" sz="2200" dirty="0"/>
              <a:t>	</a:t>
            </a:r>
            <a:br>
              <a:rPr lang="en-GB" sz="2200" dirty="0"/>
            </a:b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B65A11-7B54-485E-9825-D26CF119F8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675" y="4501185"/>
            <a:ext cx="2286556" cy="2286556"/>
          </a:xfrm>
          <a:prstGeom prst="rect">
            <a:avLst/>
          </a:prstGeom>
        </p:spPr>
      </p:pic>
      <p:sp>
        <p:nvSpPr>
          <p:cNvPr id="9" name="Star: 5 Points 8">
            <a:extLst>
              <a:ext uri="{FF2B5EF4-FFF2-40B4-BE49-F238E27FC236}">
                <a16:creationId xmlns:a16="http://schemas.microsoft.com/office/drawing/2014/main" id="{8DFB2156-4D25-4439-89CA-75E83BB9E19E}"/>
              </a:ext>
            </a:extLst>
          </p:cNvPr>
          <p:cNvSpPr/>
          <p:nvPr/>
        </p:nvSpPr>
        <p:spPr>
          <a:xfrm>
            <a:off x="9122569" y="1066493"/>
            <a:ext cx="2150269" cy="1826725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0767B9-2AEB-453D-98CD-C1FD306E2ED1}"/>
              </a:ext>
            </a:extLst>
          </p:cNvPr>
          <p:cNvSpPr txBox="1"/>
          <p:nvPr/>
        </p:nvSpPr>
        <p:spPr>
          <a:xfrm rot="10800000" flipH="1" flipV="1">
            <a:off x="9885758" y="1568096"/>
            <a:ext cx="1128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Mrs Clarke score is 20</a:t>
            </a:r>
          </a:p>
        </p:txBody>
      </p:sp>
    </p:spTree>
    <p:extLst>
      <p:ext uri="{BB962C8B-B14F-4D97-AF65-F5344CB8AC3E}">
        <p14:creationId xmlns:p14="http://schemas.microsoft.com/office/powerpoint/2010/main" val="3925393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A7526C-CEAA-459C-A2BF-58286590E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3" y="1084169"/>
            <a:ext cx="1894416" cy="27163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DDAD05-0C7F-4DDF-B966-4417D66DC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879" y="3141700"/>
            <a:ext cx="846667" cy="574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DAAD81-6F9C-4604-8B5C-8FC6972AF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666" y="3141700"/>
            <a:ext cx="846667" cy="574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FBB250-9DEC-4529-8917-8545E2AB8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8278" y="3197301"/>
            <a:ext cx="846667" cy="574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9DF72C-BF8D-4268-A315-CC84161A9B8A}"/>
              </a:ext>
            </a:extLst>
          </p:cNvPr>
          <p:cNvSpPr txBox="1"/>
          <p:nvPr/>
        </p:nvSpPr>
        <p:spPr>
          <a:xfrm>
            <a:off x="507206" y="4993481"/>
            <a:ext cx="111442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Gender 	Excellent 		Above average 		Average 		Below Average 	Poor 	</a:t>
            </a:r>
            <a:br>
              <a:rPr lang="en-GB" b="1" dirty="0">
                <a:solidFill>
                  <a:schemeClr val="accent1"/>
                </a:solidFill>
              </a:rPr>
            </a:br>
            <a:r>
              <a:rPr lang="en-GB" b="1" dirty="0">
                <a:solidFill>
                  <a:schemeClr val="accent1"/>
                </a:solidFill>
              </a:rPr>
              <a:t>Boys 	&gt;18 		17-14 			13-10 		9-6 		&lt;5 	</a:t>
            </a:r>
            <a:br>
              <a:rPr lang="en-GB" b="1" dirty="0">
                <a:solidFill>
                  <a:schemeClr val="accent1"/>
                </a:solidFill>
              </a:rPr>
            </a:br>
            <a:r>
              <a:rPr lang="en-GB" b="1" dirty="0">
                <a:solidFill>
                  <a:schemeClr val="accent1"/>
                </a:solidFill>
              </a:rPr>
              <a:t>Girls 	&gt;17 		16-13 			12-9 		8-5 		&lt;4 </a:t>
            </a:r>
            <a:r>
              <a:rPr lang="en-GB" dirty="0"/>
              <a:t>	</a:t>
            </a:r>
            <a:br>
              <a:rPr lang="en-GB" dirty="0"/>
            </a:b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978AFA-7923-4E21-BF4B-168DAD9B91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268" y="664190"/>
            <a:ext cx="2286556" cy="22865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A63B552-5D59-4CDF-9068-364283524223}"/>
              </a:ext>
            </a:extLst>
          </p:cNvPr>
          <p:cNvSpPr txBox="1"/>
          <p:nvPr/>
        </p:nvSpPr>
        <p:spPr>
          <a:xfrm>
            <a:off x="4029075" y="4086225"/>
            <a:ext cx="1435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 steps apart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2451769-59C3-43CA-AEFD-8E5309C709D2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3407569" y="4270891"/>
            <a:ext cx="6215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3B14E59-8611-4C6C-94DE-075138216F3E}"/>
              </a:ext>
            </a:extLst>
          </p:cNvPr>
          <p:cNvCxnSpPr/>
          <p:nvPr/>
        </p:nvCxnSpPr>
        <p:spPr>
          <a:xfrm>
            <a:off x="5579269" y="4321969"/>
            <a:ext cx="5167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68E37DF-38DD-4541-8ADC-78B0C57E3829}"/>
              </a:ext>
            </a:extLst>
          </p:cNvPr>
          <p:cNvSpPr txBox="1"/>
          <p:nvPr/>
        </p:nvSpPr>
        <p:spPr>
          <a:xfrm>
            <a:off x="6843713" y="4137303"/>
            <a:ext cx="1614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 steps apart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2F2255C-F6FD-477B-87EF-A0170979F775}"/>
              </a:ext>
            </a:extLst>
          </p:cNvPr>
          <p:cNvCxnSpPr/>
          <p:nvPr/>
        </p:nvCxnSpPr>
        <p:spPr>
          <a:xfrm flipH="1">
            <a:off x="6265069" y="4321969"/>
            <a:ext cx="4714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2533DFA-3958-4125-B56B-03EB257A63DC}"/>
              </a:ext>
            </a:extLst>
          </p:cNvPr>
          <p:cNvCxnSpPr/>
          <p:nvPr/>
        </p:nvCxnSpPr>
        <p:spPr>
          <a:xfrm>
            <a:off x="8301038" y="4321969"/>
            <a:ext cx="8715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D6004DF-B8ED-4F1F-9657-C4B9A51851D0}"/>
              </a:ext>
            </a:extLst>
          </p:cNvPr>
          <p:cNvSpPr txBox="1"/>
          <p:nvPr/>
        </p:nvSpPr>
        <p:spPr>
          <a:xfrm>
            <a:off x="600075" y="4607719"/>
            <a:ext cx="1985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Score: </a:t>
            </a:r>
          </a:p>
          <a:p>
            <a:endParaRPr lang="en-GB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857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CFAC6-0473-4E3D-B2F7-8834F55807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031" y="385763"/>
            <a:ext cx="11737182" cy="6157911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>
                <a:solidFill>
                  <a:srgbClr val="FF0000"/>
                </a:solidFill>
              </a:rPr>
              <a:t>The Speed Bounce Challenge </a:t>
            </a:r>
            <a:br>
              <a:rPr lang="en-GB" sz="2700" dirty="0"/>
            </a:br>
            <a:r>
              <a:rPr lang="en-GB" sz="2400" b="1" dirty="0"/>
              <a:t>Equipment needed: </a:t>
            </a:r>
            <a:br>
              <a:rPr lang="en-GB" sz="2400" dirty="0"/>
            </a:br>
            <a:r>
              <a:rPr lang="en-GB" sz="2400" dirty="0"/>
              <a:t>• Stopwatch </a:t>
            </a:r>
            <a:br>
              <a:rPr lang="en-GB" sz="2400" dirty="0"/>
            </a:br>
            <a:r>
              <a:rPr lang="en-GB" sz="2400" dirty="0"/>
              <a:t>• A pillow or other object to jump over </a:t>
            </a:r>
            <a:br>
              <a:rPr lang="en-GB" sz="2400" dirty="0"/>
            </a:br>
            <a:br>
              <a:rPr lang="en-GB" sz="2400" dirty="0"/>
            </a:br>
            <a:r>
              <a:rPr lang="en-GB" sz="2400" b="1" dirty="0"/>
              <a:t>Instructions: </a:t>
            </a:r>
            <a:br>
              <a:rPr lang="en-GB" sz="2400" dirty="0"/>
            </a:br>
            <a:r>
              <a:rPr lang="en-GB" sz="2400" dirty="0"/>
              <a:t>• Two footed jump over the object </a:t>
            </a:r>
            <a:br>
              <a:rPr lang="en-GB" sz="2400" dirty="0"/>
            </a:br>
            <a:r>
              <a:rPr lang="en-GB" sz="2400" dirty="0"/>
              <a:t>• Must take off and land on both feet </a:t>
            </a:r>
            <a:br>
              <a:rPr lang="en-GB" sz="2400" dirty="0"/>
            </a:br>
            <a:r>
              <a:rPr lang="en-GB" sz="2400" dirty="0"/>
              <a:t>• Both feet must land over the object for the jump to count </a:t>
            </a:r>
            <a:br>
              <a:rPr lang="en-GB" sz="2400" dirty="0"/>
            </a:br>
            <a:r>
              <a:rPr lang="en-GB" sz="2400" dirty="0"/>
              <a:t>• Every time you jump over the object this counts as 1 bounce </a:t>
            </a:r>
            <a:br>
              <a:rPr lang="en-GB" sz="2400" dirty="0"/>
            </a:br>
            <a:r>
              <a:rPr lang="en-GB" sz="2400" dirty="0"/>
              <a:t>• Count how many bounces you can do in 1 minute </a:t>
            </a:r>
            <a:br>
              <a:rPr lang="en-GB" sz="2400" dirty="0"/>
            </a:br>
            <a:r>
              <a:rPr lang="en-GB" sz="2400" b="1" dirty="0">
                <a:solidFill>
                  <a:schemeClr val="accent1"/>
                </a:solidFill>
              </a:rPr>
              <a:t>Gender 	Excellent 	Above average 	Average 	Below Average 	Poor 	</a:t>
            </a:r>
            <a:br>
              <a:rPr lang="en-GB" sz="2400" b="1" dirty="0">
                <a:solidFill>
                  <a:schemeClr val="accent1"/>
                </a:solidFill>
              </a:rPr>
            </a:br>
            <a:r>
              <a:rPr lang="en-GB" sz="2400" b="1" dirty="0">
                <a:solidFill>
                  <a:schemeClr val="accent1"/>
                </a:solidFill>
              </a:rPr>
              <a:t>Boys 		&gt;51 		50-41 		40-31 		30-21 			&lt;20 	</a:t>
            </a:r>
            <a:br>
              <a:rPr lang="en-GB" sz="2400" b="1" dirty="0">
                <a:solidFill>
                  <a:schemeClr val="accent1"/>
                </a:solidFill>
              </a:rPr>
            </a:br>
            <a:r>
              <a:rPr lang="en-GB" sz="2400" b="1" dirty="0">
                <a:solidFill>
                  <a:schemeClr val="accent1"/>
                </a:solidFill>
              </a:rPr>
              <a:t>Girls 		&gt;49 		48-39 		38-29 		28-19 			&lt;18 </a:t>
            </a:r>
            <a:r>
              <a:rPr lang="en-GB" sz="2700" dirty="0"/>
              <a:t>	</a:t>
            </a:r>
            <a:br>
              <a:rPr lang="en-GB" sz="2700" dirty="0"/>
            </a:br>
            <a:endParaRPr lang="en-GB" sz="2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FEB2BC-C742-47EA-B394-C32DF9E17B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657" y="214134"/>
            <a:ext cx="2286556" cy="228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104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CAE83B-1841-44B2-9AA0-EA9069D6F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895" y="562410"/>
            <a:ext cx="4550568" cy="4011565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16C1949-D073-45C1-8E58-120045150D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7175" y="4686300"/>
            <a:ext cx="11401425" cy="1485900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>
                <a:solidFill>
                  <a:schemeClr val="accent1"/>
                </a:solidFill>
              </a:rPr>
              <a:t>Score: </a:t>
            </a: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6CCBB2F8-49D9-4891-850C-27FDE2F81A88}"/>
              </a:ext>
            </a:extLst>
          </p:cNvPr>
          <p:cNvSpPr/>
          <p:nvPr/>
        </p:nvSpPr>
        <p:spPr>
          <a:xfrm>
            <a:off x="9122569" y="1066493"/>
            <a:ext cx="2150269" cy="1826725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167456-C879-489E-A6A2-ED362D71A66D}"/>
              </a:ext>
            </a:extLst>
          </p:cNvPr>
          <p:cNvSpPr txBox="1"/>
          <p:nvPr/>
        </p:nvSpPr>
        <p:spPr>
          <a:xfrm>
            <a:off x="9594056" y="1593056"/>
            <a:ext cx="1314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Mrs Clarkes score 75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8B6959-5578-454C-9937-801C5A2C2C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89" y="281636"/>
            <a:ext cx="2286556" cy="228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004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1224587-78D3-4270-B247-605D346E55B8}"/>
              </a:ext>
            </a:extLst>
          </p:cNvPr>
          <p:cNvSpPr/>
          <p:nvPr/>
        </p:nvSpPr>
        <p:spPr>
          <a:xfrm>
            <a:off x="592931" y="659011"/>
            <a:ext cx="10944225" cy="504753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36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Catch and Clap Challenge </a:t>
            </a:r>
            <a:endParaRPr lang="en-GB" sz="3600" b="0" i="0" u="none" strike="noStrike" baseline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en-GB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Instructions: </a:t>
            </a:r>
            <a:endParaRPr lang="en-GB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• Throw the ball up in the air above your head </a:t>
            </a:r>
          </a:p>
          <a:p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• Once the ball is in the air, clap once before catching the ball </a:t>
            </a:r>
          </a:p>
          <a:p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• Every time you throw the ball up in the air, clap and catch the ball this counts as 1 </a:t>
            </a:r>
          </a:p>
          <a:p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• If you drop the ball, carry on counting your score from where you left off </a:t>
            </a:r>
          </a:p>
          <a:p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• Count how many catches you can do in 1 minute </a:t>
            </a:r>
          </a:p>
          <a:p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GB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Equipment needed: </a:t>
            </a:r>
            <a:endParaRPr lang="en-GB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• Stopwatch </a:t>
            </a:r>
          </a:p>
          <a:p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• A ball. (If you do not have a ball use a toilet roll or a pair of socks.) </a:t>
            </a:r>
          </a:p>
          <a:p>
            <a:endParaRPr lang="en-GB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GB" sz="2000" b="1" dirty="0">
                <a:solidFill>
                  <a:schemeClr val="accent1"/>
                </a:solidFill>
                <a:latin typeface="Calibri" panose="020F0502020204030204" pitchFamily="34" charset="0"/>
              </a:rPr>
              <a:t>Excellent </a:t>
            </a:r>
            <a:r>
              <a:rPr lang="en-GB" sz="2000" dirty="0">
                <a:solidFill>
                  <a:schemeClr val="accent1"/>
                </a:solidFill>
                <a:latin typeface="Calibri" panose="020F0502020204030204" pitchFamily="34" charset="0"/>
              </a:rPr>
              <a:t>	</a:t>
            </a:r>
            <a:r>
              <a:rPr lang="en-GB" sz="2000" b="1" dirty="0">
                <a:solidFill>
                  <a:schemeClr val="accent1"/>
                </a:solidFill>
                <a:latin typeface="Calibri" panose="020F0502020204030204" pitchFamily="34" charset="0"/>
              </a:rPr>
              <a:t>Above average </a:t>
            </a:r>
            <a:r>
              <a:rPr lang="en-GB" sz="2000" dirty="0">
                <a:solidFill>
                  <a:schemeClr val="accent1"/>
                </a:solidFill>
                <a:latin typeface="Calibri" panose="020F0502020204030204" pitchFamily="34" charset="0"/>
              </a:rPr>
              <a:t>	</a:t>
            </a:r>
            <a:r>
              <a:rPr lang="en-GB" sz="2000" b="1" dirty="0">
                <a:solidFill>
                  <a:schemeClr val="accent1"/>
                </a:solidFill>
                <a:latin typeface="Calibri" panose="020F0502020204030204" pitchFamily="34" charset="0"/>
              </a:rPr>
              <a:t>Average </a:t>
            </a:r>
            <a:r>
              <a:rPr lang="en-GB" sz="2000" dirty="0">
                <a:solidFill>
                  <a:schemeClr val="accent1"/>
                </a:solidFill>
                <a:latin typeface="Calibri" panose="020F0502020204030204" pitchFamily="34" charset="0"/>
              </a:rPr>
              <a:t>		</a:t>
            </a:r>
            <a:r>
              <a:rPr lang="en-GB" sz="2000" b="1" dirty="0">
                <a:solidFill>
                  <a:schemeClr val="accent1"/>
                </a:solidFill>
                <a:latin typeface="Calibri" panose="020F0502020204030204" pitchFamily="34" charset="0"/>
              </a:rPr>
              <a:t>Below Average </a:t>
            </a:r>
            <a:r>
              <a:rPr lang="en-GB" sz="2000" dirty="0">
                <a:solidFill>
                  <a:schemeClr val="accent1"/>
                </a:solidFill>
                <a:latin typeface="Calibri" panose="020F0502020204030204" pitchFamily="34" charset="0"/>
              </a:rPr>
              <a:t>		</a:t>
            </a:r>
            <a:r>
              <a:rPr lang="en-GB" sz="2000" b="1" dirty="0">
                <a:solidFill>
                  <a:schemeClr val="accent1"/>
                </a:solidFill>
                <a:latin typeface="Calibri" panose="020F0502020204030204" pitchFamily="34" charset="0"/>
              </a:rPr>
              <a:t>Poor </a:t>
            </a:r>
            <a:r>
              <a:rPr lang="en-GB" sz="2000" dirty="0">
                <a:solidFill>
                  <a:schemeClr val="accent1"/>
                </a:solidFill>
                <a:latin typeface="Calibri" panose="020F0502020204030204" pitchFamily="34" charset="0"/>
              </a:rPr>
              <a:t>	</a:t>
            </a:r>
          </a:p>
          <a:p>
            <a:r>
              <a:rPr lang="en-GB" sz="2000" dirty="0">
                <a:solidFill>
                  <a:schemeClr val="accent1"/>
                </a:solidFill>
                <a:latin typeface="Calibri" panose="020F0502020204030204" pitchFamily="34" charset="0"/>
              </a:rPr>
              <a:t>&gt;22 		21-17 		16-12 		11-7 			&lt;6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F1155F-6B4C-48F0-BF75-0CF6AA787E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077" y="303068"/>
            <a:ext cx="2286556" cy="228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736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DA08A2-1E74-4714-80EC-BF32DFD65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025" y="1043623"/>
            <a:ext cx="3521869" cy="3928427"/>
          </a:xfrm>
          <a:prstGeom prst="rect">
            <a:avLst/>
          </a:prstGeom>
        </p:spPr>
      </p:pic>
      <p:sp>
        <p:nvSpPr>
          <p:cNvPr id="5" name="Star: 5 Points 4">
            <a:extLst>
              <a:ext uri="{FF2B5EF4-FFF2-40B4-BE49-F238E27FC236}">
                <a16:creationId xmlns:a16="http://schemas.microsoft.com/office/drawing/2014/main" id="{07F5E0D9-1E2B-421F-89E1-9A7136C28F2E}"/>
              </a:ext>
            </a:extLst>
          </p:cNvPr>
          <p:cNvSpPr/>
          <p:nvPr/>
        </p:nvSpPr>
        <p:spPr>
          <a:xfrm>
            <a:off x="9122569" y="1066493"/>
            <a:ext cx="2150269" cy="1826725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F0FA94-9681-40D6-81C9-3462F168B26B}"/>
              </a:ext>
            </a:extLst>
          </p:cNvPr>
          <p:cNvSpPr txBox="1"/>
          <p:nvPr/>
        </p:nvSpPr>
        <p:spPr>
          <a:xfrm>
            <a:off x="9751218" y="1621631"/>
            <a:ext cx="10715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Mrs Clarkes score 40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A2482C-B7A5-46E9-8043-E7FCAE0853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27" y="245918"/>
            <a:ext cx="2286556" cy="22865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6713E7-659A-4BEB-AB47-F3C02BEA5227}"/>
              </a:ext>
            </a:extLst>
          </p:cNvPr>
          <p:cNvSpPr txBox="1"/>
          <p:nvPr/>
        </p:nvSpPr>
        <p:spPr>
          <a:xfrm>
            <a:off x="557213" y="5957888"/>
            <a:ext cx="1421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Score: </a:t>
            </a:r>
          </a:p>
        </p:txBody>
      </p:sp>
    </p:spTree>
    <p:extLst>
      <p:ext uri="{BB962C8B-B14F-4D97-AF65-F5344CB8AC3E}">
        <p14:creationId xmlns:p14="http://schemas.microsoft.com/office/powerpoint/2010/main" val="2402478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B759135C-5C78-40FF-B2E4-5B1A7E2E11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4312" y="-756642"/>
            <a:ext cx="10086975" cy="6106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155336" rIns="190440" bIns="91411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Cha </a:t>
            </a:r>
            <a:r>
              <a:rPr kumimoji="0" lang="en-GB" alt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Cha</a:t>
            </a:r>
            <a:r>
              <a:rPr kumimoji="0" lang="en-GB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Slide Plank Challenge 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en-GB" altLang="en-U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n-GB" alt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Equipment needed: </a:t>
            </a:r>
            <a:endParaRPr kumimoji="0" lang="en-GB" alt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• Laptop/phone to play the video </a:t>
            </a:r>
            <a:endParaRPr kumimoji="0" lang="en-GB" alt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Instructions: </a:t>
            </a:r>
            <a:endParaRPr kumimoji="0" lang="en-GB" alt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• Copy this link into your browser: https://www.youtube.com/watch?v=x_YFkVSp34s </a:t>
            </a:r>
            <a:endParaRPr kumimoji="0" lang="en-GB" alt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• Press play and follow the video </a:t>
            </a:r>
            <a:endParaRPr kumimoji="0" lang="en-GB" alt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• Try to follow the workout for as long as you can </a:t>
            </a:r>
            <a:endParaRPr kumimoji="0" lang="en-GB" alt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• If you stop, pause the video and note down the time </a:t>
            </a:r>
            <a:endParaRPr kumimoji="0" lang="en-GB" alt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• Enjoy! </a:t>
            </a:r>
            <a:b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b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Score:</a:t>
            </a:r>
            <a:endParaRPr kumimoji="0" lang="en-GB" altLang="en-US" sz="2000" b="1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21E4A2C8-7ACE-4A81-B9E7-5102BD518FFA}"/>
              </a:ext>
            </a:extLst>
          </p:cNvPr>
          <p:cNvSpPr/>
          <p:nvPr/>
        </p:nvSpPr>
        <p:spPr>
          <a:xfrm>
            <a:off x="9122569" y="1066493"/>
            <a:ext cx="2150269" cy="1826725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4FE1F8-6C9E-45AD-B7C0-5F67C15AFCF5}"/>
              </a:ext>
            </a:extLst>
          </p:cNvPr>
          <p:cNvSpPr txBox="1"/>
          <p:nvPr/>
        </p:nvSpPr>
        <p:spPr>
          <a:xfrm>
            <a:off x="9772651" y="1457325"/>
            <a:ext cx="12144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Mrs Clarkes PB the whole song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5B81168-AC7E-41FD-870A-88038F3DC1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211830"/>
              </p:ext>
            </p:extLst>
          </p:nvPr>
        </p:nvGraphicFramePr>
        <p:xfrm>
          <a:off x="335756" y="5050630"/>
          <a:ext cx="9379745" cy="1035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5949">
                  <a:extLst>
                    <a:ext uri="{9D8B030D-6E8A-4147-A177-3AD203B41FA5}">
                      <a16:colId xmlns:a16="http://schemas.microsoft.com/office/drawing/2014/main" val="2249179174"/>
                    </a:ext>
                  </a:extLst>
                </a:gridCol>
                <a:gridCol w="1875949">
                  <a:extLst>
                    <a:ext uri="{9D8B030D-6E8A-4147-A177-3AD203B41FA5}">
                      <a16:colId xmlns:a16="http://schemas.microsoft.com/office/drawing/2014/main" val="3622415802"/>
                    </a:ext>
                  </a:extLst>
                </a:gridCol>
                <a:gridCol w="1875949">
                  <a:extLst>
                    <a:ext uri="{9D8B030D-6E8A-4147-A177-3AD203B41FA5}">
                      <a16:colId xmlns:a16="http://schemas.microsoft.com/office/drawing/2014/main" val="3045832246"/>
                    </a:ext>
                  </a:extLst>
                </a:gridCol>
                <a:gridCol w="1875949">
                  <a:extLst>
                    <a:ext uri="{9D8B030D-6E8A-4147-A177-3AD203B41FA5}">
                      <a16:colId xmlns:a16="http://schemas.microsoft.com/office/drawing/2014/main" val="3730522276"/>
                    </a:ext>
                  </a:extLst>
                </a:gridCol>
                <a:gridCol w="1875949">
                  <a:extLst>
                    <a:ext uri="{9D8B030D-6E8A-4147-A177-3AD203B41FA5}">
                      <a16:colId xmlns:a16="http://schemas.microsoft.com/office/drawing/2014/main" val="265598628"/>
                    </a:ext>
                  </a:extLst>
                </a:gridCol>
              </a:tblGrid>
              <a:tr h="657043">
                <a:tc>
                  <a:txBody>
                    <a:bodyPr/>
                    <a:lstStyle/>
                    <a:p>
                      <a:r>
                        <a:rPr lang="en-GB" dirty="0"/>
                        <a:t>Excellent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Above 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Below 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Poor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50394"/>
                  </a:ext>
                </a:extLst>
              </a:tr>
              <a:tr h="378802">
                <a:tc>
                  <a:txBody>
                    <a:bodyPr/>
                    <a:lstStyle/>
                    <a:p>
                      <a:r>
                        <a:rPr lang="en-GB" dirty="0"/>
                        <a:t>Full song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1.59-1.40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1.39-1.10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1.09-0.40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0.39-0.10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9757348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4C60C819-BFDE-40F1-9982-B3162FA7AB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163" y="4158285"/>
            <a:ext cx="2286556" cy="228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835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264</Words>
  <Application>Microsoft Office PowerPoint</Application>
  <PresentationFormat>Widescreen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KS3 Fitness Tests and Challenges   Below are some fitness tests and challenges you can do at home with little equipment. Before you start, I would like you to do the following for each test:  1- Make sure you have had a good warm up (pulse raiser, stretching, mobility)  2- Read the instructions very carefully so you know how to perform the test  3- If you can, attempt the test 3 times to get an average score  4- Check the results table to see what category your score puts you in.  5- Write your score down as well as the category  Make sure you have fun, you could get family members to join in with  you.    </vt:lpstr>
      <vt:lpstr>PowerPoint Presentation</vt:lpstr>
      <vt:lpstr>The Super Slalom Run Challenge  Equipment needed:  • Stopwatch  • Three Objects   Instructions:  1. Lay out 3 objects 3 steps apart  2. You must run in and out of the objects and back to the start  3. Running in and out and back to the start counts as 1 complete slalom run  4. Count how many slaloms you can complete in 1 minute      </vt:lpstr>
      <vt:lpstr>PowerPoint Presentation</vt:lpstr>
      <vt:lpstr>The Speed Bounce Challenge  Equipment needed:  • Stopwatch  • A pillow or other object to jump over   Instructions:  • Two footed jump over the object  • Must take off and land on both feet  • Both feet must land over the object for the jump to count  • Every time you jump over the object this counts as 1 bounce  • Count how many bounces you can do in 1 minute  Gender  Excellent  Above average  Average  Below Average  Poor   Boys   &gt;51   50-41   40-31   30-21    &lt;20   Girls   &gt;49   48-39   38-29   28-19    &lt;18   </vt:lpstr>
      <vt:lpstr>PowerPoint Presentation</vt:lpstr>
      <vt:lpstr>PowerPoint Presentation</vt:lpstr>
      <vt:lpstr>PowerPoint Presentation</vt:lpstr>
      <vt:lpstr>Cha Cha Slide Plank Challenge      Equipment needed:  • Laptop/phone to play the video  Instructions:  • Copy this link into your browser: https://www.youtube.com/watch?v=x_YFkVSp34s  • Press play and follow the video  • Try to follow the workout for as long as you can  • If you stop, pause the video and note down the time  • Enjoy!   Score: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KS3 Fitness Tests and Challenges   Below are some fitness tests and challenges you can do at home with little equipment. Before you start, I would like you to do the following for each test:  1- Make sure you have had a good warm up (pulse raiser, stretching, mobility)  2- Read the instructions very carefully so you know how to perform the test  3- If you can, attempt the test 3 times to get an average score  4- Check the results table to see what category your score puts you in.  5- Write your score down as well as the category</dc:title>
  <dc:creator>K Clarke</dc:creator>
  <cp:lastModifiedBy>K Clarke</cp:lastModifiedBy>
  <cp:revision>11</cp:revision>
  <dcterms:created xsi:type="dcterms:W3CDTF">2021-01-06T11:33:57Z</dcterms:created>
  <dcterms:modified xsi:type="dcterms:W3CDTF">2021-01-06T14:33:09Z</dcterms:modified>
</cp:coreProperties>
</file>